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273" r:id="rId4"/>
    <p:sldId id="300" r:id="rId5"/>
    <p:sldId id="299" r:id="rId6"/>
    <p:sldId id="301" r:id="rId7"/>
    <p:sldId id="302" r:id="rId8"/>
    <p:sldId id="272" r:id="rId9"/>
    <p:sldId id="265" r:id="rId10"/>
    <p:sldId id="34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86" autoAdjust="0"/>
    <p:restoredTop sz="94660"/>
  </p:normalViewPr>
  <p:slideViewPr>
    <p:cSldViewPr snapToGrid="0">
      <p:cViewPr varScale="1">
        <p:scale>
          <a:sx n="84" d="100"/>
          <a:sy n="84" d="100"/>
        </p:scale>
        <p:origin x="88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12/11/2025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C527514-7BA4-8D4E-9459-8D8E4E53ABDC}"/>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12/11/2025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12/11/2025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Layout" Target="../slideLayouts/slideLayout7.xml"/><Relationship Id="rId5" Type="http://schemas.openxmlformats.org/officeDocument/2006/relationships/image" Target="../media/image8.tiff"/><Relationship Id="rId4" Type="http://schemas.openxmlformats.org/officeDocument/2006/relationships/image" Target="../media/image7.tif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youtube.com/watch?v=i8AN9tu9Y84"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558991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339366" y="1838227"/>
            <a:ext cx="4730416" cy="3416320"/>
          </a:xfrm>
          <a:prstGeom prst="rect">
            <a:avLst/>
          </a:prstGeom>
          <a:noFill/>
        </p:spPr>
        <p:txBody>
          <a:bodyPr wrap="square" rtlCol="0">
            <a:spAutoFit/>
          </a:bodyPr>
          <a:lstStyle/>
          <a:p>
            <a:r>
              <a:rPr lang="en-GB" sz="2400" b="1" dirty="0"/>
              <a:t>Learning Objective: </a:t>
            </a:r>
            <a:r>
              <a:rPr lang="en-GB" sz="2400" b="1" i="1" dirty="0"/>
              <a:t>To recognise and celebrate their strengths</a:t>
            </a:r>
          </a:p>
          <a:p>
            <a:endParaRPr lang="en-GB" sz="2400" b="1" i="1" dirty="0"/>
          </a:p>
          <a:p>
            <a:pPr marL="342900" lvl="0" indent="-342900">
              <a:buFont typeface="Arial" panose="020B0604020202020204" pitchFamily="34" charset="0"/>
              <a:buChar char="•"/>
            </a:pPr>
            <a:r>
              <a:rPr lang="en-GB" sz="2400" dirty="0"/>
              <a:t>I can describe my personal strengths</a:t>
            </a:r>
          </a:p>
          <a:p>
            <a:pPr marL="342900" lvl="0" indent="-342900">
              <a:buFont typeface="Arial" panose="020B0604020202020204" pitchFamily="34" charset="0"/>
              <a:buChar char="•"/>
            </a:pPr>
            <a:r>
              <a:rPr lang="en-GB" sz="2400" dirty="0"/>
              <a:t>I can describe what I like and dislike</a:t>
            </a:r>
          </a:p>
          <a:p>
            <a:pPr marL="342900" lvl="0" indent="-342900">
              <a:buFont typeface="Arial" panose="020B0604020202020204" pitchFamily="34" charset="0"/>
              <a:buChar char="•"/>
            </a:pPr>
            <a:r>
              <a:rPr lang="en-GB" sz="2400" dirty="0"/>
              <a:t>I can describe skills I would like to improve</a:t>
            </a:r>
          </a:p>
        </p:txBody>
      </p:sp>
      <p:pic>
        <p:nvPicPr>
          <p:cNvPr id="3" name="Picture 2">
            <a:extLst>
              <a:ext uri="{FF2B5EF4-FFF2-40B4-BE49-F238E27FC236}">
                <a16:creationId xmlns:a16="http://schemas.microsoft.com/office/drawing/2014/main" id="{7C698D78-7733-4942-B9AE-2CF9A571E899}"/>
              </a:ext>
            </a:extLst>
          </p:cNvPr>
          <p:cNvPicPr>
            <a:picLocks noChangeAspect="1"/>
          </p:cNvPicPr>
          <p:nvPr/>
        </p:nvPicPr>
        <p:blipFill>
          <a:blip r:embed="rId2"/>
          <a:stretch>
            <a:fillRect/>
          </a:stretch>
        </p:blipFill>
        <p:spPr>
          <a:xfrm>
            <a:off x="6813101" y="286603"/>
            <a:ext cx="4086158" cy="5775960"/>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55520" y="92008"/>
            <a:ext cx="7574280" cy="707886"/>
          </a:xfrm>
          <a:prstGeom prst="rect">
            <a:avLst/>
          </a:prstGeom>
        </p:spPr>
        <p:txBody>
          <a:bodyPr wrap="square">
            <a:spAutoFit/>
          </a:bodyPr>
          <a:lstStyle/>
          <a:p>
            <a:pPr algn="ctr">
              <a:defRPr/>
            </a:pP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are my likes and dislikes? </a:t>
            </a:r>
            <a:endParaRPr lang="en-GB" sz="4000" b="1" dirty="0">
              <a:latin typeface="+mj-lt"/>
            </a:endParaRPr>
          </a:p>
        </p:txBody>
      </p:sp>
      <p:sp>
        <p:nvSpPr>
          <p:cNvPr id="4" name="TextBox 3">
            <a:extLst>
              <a:ext uri="{FF2B5EF4-FFF2-40B4-BE49-F238E27FC236}">
                <a16:creationId xmlns:a16="http://schemas.microsoft.com/office/drawing/2014/main" id="{B11DE481-E18A-1A4C-A058-CE8B57388CC3}"/>
              </a:ext>
            </a:extLst>
          </p:cNvPr>
          <p:cNvSpPr txBox="1"/>
          <p:nvPr/>
        </p:nvSpPr>
        <p:spPr>
          <a:xfrm>
            <a:off x="114300" y="1036320"/>
            <a:ext cx="7052982" cy="5262979"/>
          </a:xfrm>
          <a:prstGeom prst="rect">
            <a:avLst/>
          </a:prstGeom>
          <a:noFill/>
        </p:spPr>
        <p:txBody>
          <a:bodyPr wrap="square" rtlCol="0">
            <a:spAutoFit/>
          </a:bodyPr>
          <a:lstStyle/>
          <a:p>
            <a:r>
              <a:rPr lang="en-GB" sz="2400" dirty="0">
                <a:latin typeface="+mj-lt"/>
              </a:rPr>
              <a:t>We all have things that we like or are interested in but also things we don’t like and aren’t that interested in. </a:t>
            </a:r>
          </a:p>
          <a:p>
            <a:endParaRPr lang="en-GB" sz="2400" dirty="0">
              <a:latin typeface="+mj-lt"/>
            </a:endParaRPr>
          </a:p>
          <a:p>
            <a:r>
              <a:rPr lang="en-GB" sz="2400" dirty="0">
                <a:latin typeface="+mj-lt"/>
              </a:rPr>
              <a:t>E.g. some people may enjoy collecting </a:t>
            </a:r>
            <a:r>
              <a:rPr lang="en-GB" sz="2400" dirty="0" err="1">
                <a:latin typeface="+mj-lt"/>
              </a:rPr>
              <a:t>pokemon</a:t>
            </a:r>
            <a:r>
              <a:rPr lang="en-GB" sz="2400" dirty="0">
                <a:latin typeface="+mj-lt"/>
              </a:rPr>
              <a:t> cards and writing stories. Some people may love sports and playing Lego.</a:t>
            </a:r>
          </a:p>
          <a:p>
            <a:endParaRPr lang="en-GB" sz="2400" dirty="0">
              <a:latin typeface="+mj-lt"/>
            </a:endParaRPr>
          </a:p>
          <a:p>
            <a:r>
              <a:rPr lang="en-GB" sz="2400" b="1" dirty="0">
                <a:latin typeface="+mj-lt"/>
              </a:rPr>
              <a:t>Activity:</a:t>
            </a:r>
          </a:p>
          <a:p>
            <a:r>
              <a:rPr lang="en-GB" sz="2400" dirty="0">
                <a:latin typeface="+mj-lt"/>
              </a:rPr>
              <a:t>Split your page in two or use the template and write down the things you like or interested in on one side and not interested in on the other.   </a:t>
            </a:r>
          </a:p>
          <a:p>
            <a:r>
              <a:rPr lang="en-GB" sz="2400" dirty="0">
                <a:latin typeface="+mj-lt"/>
              </a:rPr>
              <a:t>Do a class walk or share what you have written. </a:t>
            </a:r>
            <a:r>
              <a:rPr lang="en-GB" sz="2400" i="1" dirty="0">
                <a:latin typeface="+mj-lt"/>
              </a:rPr>
              <a:t>Did other people have the same interests? Are there any people you didn’t realise had the same interest?</a:t>
            </a:r>
          </a:p>
        </p:txBody>
      </p:sp>
      <p:pic>
        <p:nvPicPr>
          <p:cNvPr id="2" name="Picture 1">
            <a:extLst>
              <a:ext uri="{FF2B5EF4-FFF2-40B4-BE49-F238E27FC236}">
                <a16:creationId xmlns:a16="http://schemas.microsoft.com/office/drawing/2014/main" id="{C978594D-7711-4C4A-9A65-C5D92876D0D2}"/>
              </a:ext>
            </a:extLst>
          </p:cNvPr>
          <p:cNvPicPr>
            <a:picLocks noChangeAspect="1"/>
          </p:cNvPicPr>
          <p:nvPr/>
        </p:nvPicPr>
        <p:blipFill>
          <a:blip r:embed="rId2"/>
          <a:stretch>
            <a:fillRect/>
          </a:stretch>
        </p:blipFill>
        <p:spPr>
          <a:xfrm>
            <a:off x="7580056" y="1036320"/>
            <a:ext cx="3449894" cy="50927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374735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8120" y="177061"/>
            <a:ext cx="11841480" cy="707886"/>
          </a:xfrm>
          <a:prstGeom prst="rect">
            <a:avLst/>
          </a:prstGeom>
        </p:spPr>
        <p:txBody>
          <a:bodyPr wrap="square">
            <a:spAutoFit/>
          </a:bodyPr>
          <a:lstStyle/>
          <a:p>
            <a:pPr algn="ctr">
              <a:defRPr/>
            </a:pP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are my strengths? </a:t>
            </a:r>
            <a:endParaRPr lang="en-GB" sz="4000" b="1" dirty="0">
              <a:latin typeface="+mj-lt"/>
            </a:endParaRPr>
          </a:p>
        </p:txBody>
      </p:sp>
      <p:pic>
        <p:nvPicPr>
          <p:cNvPr id="6" name="Picture 5">
            <a:extLst>
              <a:ext uri="{FF2B5EF4-FFF2-40B4-BE49-F238E27FC236}">
                <a16:creationId xmlns:a16="http://schemas.microsoft.com/office/drawing/2014/main" id="{A949C6F2-DD23-4E41-88F3-4A34A0AAE9C9}"/>
              </a:ext>
            </a:extLst>
          </p:cNvPr>
          <p:cNvPicPr>
            <a:picLocks noChangeAspect="1"/>
          </p:cNvPicPr>
          <p:nvPr/>
        </p:nvPicPr>
        <p:blipFill>
          <a:blip r:embed="rId2"/>
          <a:stretch>
            <a:fillRect/>
          </a:stretch>
        </p:blipFill>
        <p:spPr>
          <a:xfrm>
            <a:off x="5610577" y="4387220"/>
            <a:ext cx="1973826" cy="196327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7" name="Picture 6">
            <a:extLst>
              <a:ext uri="{FF2B5EF4-FFF2-40B4-BE49-F238E27FC236}">
                <a16:creationId xmlns:a16="http://schemas.microsoft.com/office/drawing/2014/main" id="{2953A980-4BF4-E44E-B75E-380E293E048D}"/>
              </a:ext>
            </a:extLst>
          </p:cNvPr>
          <p:cNvPicPr>
            <a:picLocks noChangeAspect="1"/>
          </p:cNvPicPr>
          <p:nvPr/>
        </p:nvPicPr>
        <p:blipFill>
          <a:blip r:embed="rId3"/>
          <a:stretch>
            <a:fillRect/>
          </a:stretch>
        </p:blipFill>
        <p:spPr>
          <a:xfrm>
            <a:off x="8522237" y="1226676"/>
            <a:ext cx="1718818" cy="171349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0" name="Picture 9">
            <a:extLst>
              <a:ext uri="{FF2B5EF4-FFF2-40B4-BE49-F238E27FC236}">
                <a16:creationId xmlns:a16="http://schemas.microsoft.com/office/drawing/2014/main" id="{9A34587F-B0BC-AD4F-878A-CA7078E57A22}"/>
              </a:ext>
            </a:extLst>
          </p:cNvPr>
          <p:cNvPicPr>
            <a:picLocks noChangeAspect="1"/>
          </p:cNvPicPr>
          <p:nvPr/>
        </p:nvPicPr>
        <p:blipFill>
          <a:blip r:embed="rId4"/>
          <a:stretch>
            <a:fillRect/>
          </a:stretch>
        </p:blipFill>
        <p:spPr>
          <a:xfrm>
            <a:off x="5610577" y="1546412"/>
            <a:ext cx="2445839" cy="243789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1" name="Picture 10">
            <a:extLst>
              <a:ext uri="{FF2B5EF4-FFF2-40B4-BE49-F238E27FC236}">
                <a16:creationId xmlns:a16="http://schemas.microsoft.com/office/drawing/2014/main" id="{35D134E5-062C-FC49-85B4-166D2083BDD7}"/>
              </a:ext>
            </a:extLst>
          </p:cNvPr>
          <p:cNvPicPr>
            <a:picLocks noChangeAspect="1"/>
          </p:cNvPicPr>
          <p:nvPr/>
        </p:nvPicPr>
        <p:blipFill>
          <a:blip r:embed="rId5"/>
          <a:stretch>
            <a:fillRect/>
          </a:stretch>
        </p:blipFill>
        <p:spPr>
          <a:xfrm>
            <a:off x="9651302" y="3151094"/>
            <a:ext cx="2540698" cy="319939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13" name="TextBox 12">
            <a:extLst>
              <a:ext uri="{FF2B5EF4-FFF2-40B4-BE49-F238E27FC236}">
                <a16:creationId xmlns:a16="http://schemas.microsoft.com/office/drawing/2014/main" id="{09768DBE-D878-4540-B604-16B7C2EAEACF}"/>
              </a:ext>
            </a:extLst>
          </p:cNvPr>
          <p:cNvSpPr txBox="1"/>
          <p:nvPr/>
        </p:nvSpPr>
        <p:spPr>
          <a:xfrm>
            <a:off x="114300" y="1036320"/>
            <a:ext cx="5030456" cy="4832092"/>
          </a:xfrm>
          <a:prstGeom prst="rect">
            <a:avLst/>
          </a:prstGeom>
          <a:noFill/>
        </p:spPr>
        <p:txBody>
          <a:bodyPr wrap="square" rtlCol="0">
            <a:spAutoFit/>
          </a:bodyPr>
          <a:lstStyle/>
          <a:p>
            <a:r>
              <a:rPr lang="en-GB" sz="2200" dirty="0">
                <a:latin typeface="+mj-lt"/>
              </a:rPr>
              <a:t>Strengths are something we are considered to be good at. </a:t>
            </a:r>
          </a:p>
          <a:p>
            <a:endParaRPr lang="en-GB" sz="2200" i="1" dirty="0">
              <a:latin typeface="+mj-lt"/>
            </a:endParaRPr>
          </a:p>
          <a:p>
            <a:r>
              <a:rPr lang="en-GB" sz="2200" i="1" dirty="0">
                <a:latin typeface="+mj-lt"/>
              </a:rPr>
              <a:t>What activities or skills do you consider to be your strength? </a:t>
            </a:r>
          </a:p>
          <a:p>
            <a:endParaRPr lang="en-GB" sz="2200" i="1" dirty="0">
              <a:latin typeface="+mj-lt"/>
            </a:endParaRPr>
          </a:p>
          <a:p>
            <a:r>
              <a:rPr lang="en-GB" sz="2200" i="1" dirty="0">
                <a:latin typeface="+mj-lt"/>
              </a:rPr>
              <a:t>It could be, your strength is playing sport, cooking or gardening. Or it could be you are a good friend, great listener, funny or kind. </a:t>
            </a:r>
          </a:p>
          <a:p>
            <a:endParaRPr lang="en-GB" sz="2200" i="1" dirty="0">
              <a:latin typeface="+mj-lt"/>
            </a:endParaRPr>
          </a:p>
          <a:p>
            <a:r>
              <a:rPr lang="en-GB" sz="2200" b="1" dirty="0">
                <a:latin typeface="+mj-lt"/>
              </a:rPr>
              <a:t>Task:</a:t>
            </a:r>
          </a:p>
          <a:p>
            <a:r>
              <a:rPr lang="en-GB" sz="2200" i="1" dirty="0">
                <a:latin typeface="+mj-lt"/>
              </a:rPr>
              <a:t>Discuss with the person next to you what you believe your strengths are. </a:t>
            </a:r>
          </a:p>
        </p:txBody>
      </p:sp>
    </p:spTree>
    <p:extLst>
      <p:ext uri="{BB962C8B-B14F-4D97-AF65-F5344CB8AC3E}">
        <p14:creationId xmlns:p14="http://schemas.microsoft.com/office/powerpoint/2010/main" val="23497138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0520" y="0"/>
            <a:ext cx="11841480" cy="707886"/>
          </a:xfrm>
          <a:prstGeom prst="rect">
            <a:avLst/>
          </a:prstGeom>
        </p:spPr>
        <p:txBody>
          <a:bodyPr wrap="square">
            <a:spAutoFit/>
          </a:bodyPr>
          <a:lstStyle/>
          <a:p>
            <a:pPr algn="ctr">
              <a:defRPr/>
            </a:pP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How to improve our skillset in something? </a:t>
            </a:r>
            <a:endParaRPr lang="en-GB" sz="4000" b="1" dirty="0">
              <a:latin typeface="+mj-lt"/>
            </a:endParaRPr>
          </a:p>
        </p:txBody>
      </p:sp>
      <p:sp>
        <p:nvSpPr>
          <p:cNvPr id="4" name="TextBox 3">
            <a:extLst>
              <a:ext uri="{FF2B5EF4-FFF2-40B4-BE49-F238E27FC236}">
                <a16:creationId xmlns:a16="http://schemas.microsoft.com/office/drawing/2014/main" id="{308942B1-429E-6A43-A00A-EF7ECA0DC63D}"/>
              </a:ext>
            </a:extLst>
          </p:cNvPr>
          <p:cNvSpPr txBox="1"/>
          <p:nvPr/>
        </p:nvSpPr>
        <p:spPr>
          <a:xfrm>
            <a:off x="114300" y="1036320"/>
            <a:ext cx="5814060" cy="5170646"/>
          </a:xfrm>
          <a:prstGeom prst="rect">
            <a:avLst/>
          </a:prstGeom>
          <a:noFill/>
        </p:spPr>
        <p:txBody>
          <a:bodyPr wrap="square" rtlCol="0">
            <a:spAutoFit/>
          </a:bodyPr>
          <a:lstStyle/>
          <a:p>
            <a:r>
              <a:rPr lang="en-GB" sz="2200" dirty="0">
                <a:latin typeface="+mj-lt"/>
              </a:rPr>
              <a:t>There will very likely be a time where you feel you are struggling to do something  and you wish you could get better. </a:t>
            </a:r>
          </a:p>
          <a:p>
            <a:endParaRPr lang="en-GB" sz="2200" dirty="0">
              <a:latin typeface="+mj-lt"/>
            </a:endParaRPr>
          </a:p>
          <a:p>
            <a:r>
              <a:rPr lang="en-GB" sz="2200" i="1" dirty="0">
                <a:latin typeface="+mj-lt"/>
              </a:rPr>
              <a:t>But do we just give up? </a:t>
            </a:r>
          </a:p>
          <a:p>
            <a:endParaRPr lang="en-GB" sz="2200" dirty="0">
              <a:latin typeface="+mj-lt"/>
            </a:endParaRPr>
          </a:p>
          <a:p>
            <a:r>
              <a:rPr lang="en-GB" sz="2200" dirty="0">
                <a:latin typeface="+mj-lt"/>
              </a:rPr>
              <a:t>If a baby, who kept falling over when they were learning to walk gave up, what do you think would happen? </a:t>
            </a:r>
          </a:p>
          <a:p>
            <a:endParaRPr lang="en-GB" sz="2200" dirty="0">
              <a:latin typeface="+mj-lt"/>
            </a:endParaRPr>
          </a:p>
          <a:p>
            <a:r>
              <a:rPr lang="en-GB" sz="2200" dirty="0">
                <a:latin typeface="+mj-lt"/>
              </a:rPr>
              <a:t>Learning can take time and it is always important to remember you can’t do something </a:t>
            </a:r>
            <a:r>
              <a:rPr lang="en-GB" sz="2200" b="1" dirty="0">
                <a:latin typeface="+mj-lt"/>
              </a:rPr>
              <a:t>YET! </a:t>
            </a:r>
          </a:p>
          <a:p>
            <a:endParaRPr lang="en-GB" sz="2200" dirty="0">
              <a:latin typeface="+mj-lt"/>
            </a:endParaRPr>
          </a:p>
          <a:p>
            <a:r>
              <a:rPr lang="en-GB" sz="2200" dirty="0">
                <a:latin typeface="+mj-lt"/>
              </a:rPr>
              <a:t>It’s the </a:t>
            </a:r>
            <a:r>
              <a:rPr lang="en-GB" sz="2200" b="1" dirty="0">
                <a:latin typeface="+mj-lt"/>
              </a:rPr>
              <a:t>POWER OF YET! </a:t>
            </a:r>
            <a:r>
              <a:rPr lang="en-GB" sz="2200" dirty="0">
                <a:latin typeface="+mj-lt"/>
              </a:rPr>
              <a:t>Check out this great </a:t>
            </a:r>
            <a:r>
              <a:rPr lang="en-GB" sz="2200" dirty="0">
                <a:latin typeface="+mj-lt"/>
                <a:hlinkClick r:id="rId2"/>
              </a:rPr>
              <a:t>video</a:t>
            </a:r>
            <a:r>
              <a:rPr lang="en-GB" sz="2200" dirty="0">
                <a:latin typeface="+mj-lt"/>
              </a:rPr>
              <a:t> that shows how this can work. </a:t>
            </a:r>
          </a:p>
        </p:txBody>
      </p:sp>
      <p:pic>
        <p:nvPicPr>
          <p:cNvPr id="2" name="Picture 1">
            <a:extLst>
              <a:ext uri="{FF2B5EF4-FFF2-40B4-BE49-F238E27FC236}">
                <a16:creationId xmlns:a16="http://schemas.microsoft.com/office/drawing/2014/main" id="{390F2506-25E7-9045-B998-CCEBD248694E}"/>
              </a:ext>
            </a:extLst>
          </p:cNvPr>
          <p:cNvPicPr>
            <a:picLocks noChangeAspect="1"/>
          </p:cNvPicPr>
          <p:nvPr/>
        </p:nvPicPr>
        <p:blipFill>
          <a:blip r:embed="rId3"/>
          <a:stretch>
            <a:fillRect/>
          </a:stretch>
        </p:blipFill>
        <p:spPr>
          <a:xfrm>
            <a:off x="8031480" y="1289923"/>
            <a:ext cx="3108960" cy="4663440"/>
          </a:xfrm>
          <a:prstGeom prst="rect">
            <a:avLst/>
          </a:prstGeom>
        </p:spPr>
      </p:pic>
    </p:spTree>
    <p:extLst>
      <p:ext uri="{BB962C8B-B14F-4D97-AF65-F5344CB8AC3E}">
        <p14:creationId xmlns:p14="http://schemas.microsoft.com/office/powerpoint/2010/main" val="38356908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0520" y="0"/>
            <a:ext cx="11841480" cy="707886"/>
          </a:xfrm>
          <a:prstGeom prst="rect">
            <a:avLst/>
          </a:prstGeom>
        </p:spPr>
        <p:txBody>
          <a:bodyPr wrap="square">
            <a:spAutoFit/>
          </a:bodyPr>
          <a:lstStyle/>
          <a:p>
            <a:pPr algn="ctr">
              <a:defRPr/>
            </a:pP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How to improve our skillset in something? </a:t>
            </a:r>
            <a:endParaRPr lang="en-GB" sz="4000" b="1" dirty="0">
              <a:latin typeface="+mj-lt"/>
            </a:endParaRPr>
          </a:p>
        </p:txBody>
      </p:sp>
      <p:sp>
        <p:nvSpPr>
          <p:cNvPr id="4" name="TextBox 3">
            <a:extLst>
              <a:ext uri="{FF2B5EF4-FFF2-40B4-BE49-F238E27FC236}">
                <a16:creationId xmlns:a16="http://schemas.microsoft.com/office/drawing/2014/main" id="{308942B1-429E-6A43-A00A-EF7ECA0DC63D}"/>
              </a:ext>
            </a:extLst>
          </p:cNvPr>
          <p:cNvSpPr txBox="1"/>
          <p:nvPr/>
        </p:nvSpPr>
        <p:spPr>
          <a:xfrm>
            <a:off x="350520" y="1447800"/>
            <a:ext cx="5814060" cy="3170099"/>
          </a:xfrm>
          <a:prstGeom prst="rect">
            <a:avLst/>
          </a:prstGeom>
          <a:noFill/>
        </p:spPr>
        <p:txBody>
          <a:bodyPr wrap="square" rtlCol="0">
            <a:spAutoFit/>
          </a:bodyPr>
          <a:lstStyle/>
          <a:p>
            <a:r>
              <a:rPr lang="en-GB" sz="2400" b="1" dirty="0">
                <a:latin typeface="+mj-lt"/>
              </a:rPr>
              <a:t>Scenario:</a:t>
            </a:r>
          </a:p>
          <a:p>
            <a:endParaRPr lang="en-GB" sz="2200" dirty="0">
              <a:latin typeface="+mj-lt"/>
            </a:endParaRPr>
          </a:p>
          <a:p>
            <a:r>
              <a:rPr lang="en-GB" sz="2200" dirty="0">
                <a:latin typeface="+mj-lt"/>
              </a:rPr>
              <a:t>Katie has written a great story book but she feels like she isn’t very good at drawing pictures, so she is thinking she might not do it but she knows the story book will look a lot better if it had some illustrations. </a:t>
            </a:r>
          </a:p>
          <a:p>
            <a:endParaRPr lang="en-GB" sz="2200" dirty="0">
              <a:latin typeface="+mj-lt"/>
            </a:endParaRPr>
          </a:p>
          <a:p>
            <a:r>
              <a:rPr lang="en-GB" sz="2200" i="1" dirty="0">
                <a:latin typeface="+mj-lt"/>
              </a:rPr>
              <a:t>What would you suggest to Katie? </a:t>
            </a:r>
          </a:p>
        </p:txBody>
      </p:sp>
      <p:pic>
        <p:nvPicPr>
          <p:cNvPr id="7" name="Picture 6">
            <a:extLst>
              <a:ext uri="{FF2B5EF4-FFF2-40B4-BE49-F238E27FC236}">
                <a16:creationId xmlns:a16="http://schemas.microsoft.com/office/drawing/2014/main" id="{3AD2FB4E-93D2-2143-8A90-1C60E3C0F7C0}"/>
              </a:ext>
            </a:extLst>
          </p:cNvPr>
          <p:cNvPicPr>
            <a:picLocks noChangeAspect="1"/>
          </p:cNvPicPr>
          <p:nvPr/>
        </p:nvPicPr>
        <p:blipFill>
          <a:blip r:embed="rId2"/>
          <a:stretch>
            <a:fillRect/>
          </a:stretch>
        </p:blipFill>
        <p:spPr>
          <a:xfrm>
            <a:off x="8043249" y="963364"/>
            <a:ext cx="2453286" cy="5254556"/>
          </a:xfrm>
          <a:prstGeom prst="rect">
            <a:avLst/>
          </a:prstGeom>
        </p:spPr>
      </p:pic>
      <p:pic>
        <p:nvPicPr>
          <p:cNvPr id="12" name="Picture 11">
            <a:extLst>
              <a:ext uri="{FF2B5EF4-FFF2-40B4-BE49-F238E27FC236}">
                <a16:creationId xmlns:a16="http://schemas.microsoft.com/office/drawing/2014/main" id="{7497A2E4-827E-C34A-B888-5D6C6D997804}"/>
              </a:ext>
            </a:extLst>
          </p:cNvPr>
          <p:cNvPicPr>
            <a:picLocks noChangeAspect="1"/>
          </p:cNvPicPr>
          <p:nvPr/>
        </p:nvPicPr>
        <p:blipFill>
          <a:blip r:embed="rId3"/>
          <a:stretch>
            <a:fillRect/>
          </a:stretch>
        </p:blipFill>
        <p:spPr>
          <a:xfrm>
            <a:off x="9574530" y="2743200"/>
            <a:ext cx="922005" cy="1060802"/>
          </a:xfrm>
          <a:prstGeom prst="rect">
            <a:avLst/>
          </a:prstGeom>
        </p:spPr>
      </p:pic>
    </p:spTree>
    <p:extLst>
      <p:ext uri="{BB962C8B-B14F-4D97-AF65-F5344CB8AC3E}">
        <p14:creationId xmlns:p14="http://schemas.microsoft.com/office/powerpoint/2010/main" val="9161588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E925FF-E596-CD43-BC70-1F99FBBEDD52}"/>
              </a:ext>
            </a:extLst>
          </p:cNvPr>
          <p:cNvPicPr>
            <a:picLocks noChangeAspect="1"/>
          </p:cNvPicPr>
          <p:nvPr/>
        </p:nvPicPr>
        <p:blipFill>
          <a:blip r:embed="rId2"/>
          <a:stretch>
            <a:fillRect/>
          </a:stretch>
        </p:blipFill>
        <p:spPr>
          <a:xfrm>
            <a:off x="7876588" y="713853"/>
            <a:ext cx="2894267" cy="5514629"/>
          </a:xfrm>
          <a:prstGeom prst="rect">
            <a:avLst/>
          </a:prstGeom>
        </p:spPr>
      </p:pic>
      <p:sp>
        <p:nvSpPr>
          <p:cNvPr id="3" name="Rectangle 2"/>
          <p:cNvSpPr/>
          <p:nvPr/>
        </p:nvSpPr>
        <p:spPr>
          <a:xfrm>
            <a:off x="350519" y="185098"/>
            <a:ext cx="4126454" cy="707886"/>
          </a:xfrm>
          <a:prstGeom prst="rect">
            <a:avLst/>
          </a:prstGeom>
        </p:spPr>
        <p:txBody>
          <a:bodyPr wrap="square">
            <a:spAutoFit/>
          </a:bodyPr>
          <a:lstStyle/>
          <a:p>
            <a:pPr algn="ctr">
              <a:defRPr/>
            </a:pP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Some suggestions:</a:t>
            </a:r>
            <a:endParaRPr lang="en-GB" sz="4000" b="1" dirty="0">
              <a:latin typeface="+mj-lt"/>
            </a:endParaRPr>
          </a:p>
        </p:txBody>
      </p:sp>
      <p:sp>
        <p:nvSpPr>
          <p:cNvPr id="4" name="TextBox 3">
            <a:extLst>
              <a:ext uri="{FF2B5EF4-FFF2-40B4-BE49-F238E27FC236}">
                <a16:creationId xmlns:a16="http://schemas.microsoft.com/office/drawing/2014/main" id="{308942B1-429E-6A43-A00A-EF7ECA0DC63D}"/>
              </a:ext>
            </a:extLst>
          </p:cNvPr>
          <p:cNvSpPr txBox="1"/>
          <p:nvPr/>
        </p:nvSpPr>
        <p:spPr>
          <a:xfrm>
            <a:off x="350519" y="1057836"/>
            <a:ext cx="6144409" cy="5170646"/>
          </a:xfrm>
          <a:prstGeom prst="rect">
            <a:avLst/>
          </a:prstGeom>
          <a:noFill/>
        </p:spPr>
        <p:txBody>
          <a:bodyPr wrap="square" rtlCol="0">
            <a:spAutoFit/>
          </a:bodyPr>
          <a:lstStyle/>
          <a:p>
            <a:r>
              <a:rPr lang="en-GB" sz="2200" b="1" dirty="0">
                <a:latin typeface="+mj-lt"/>
              </a:rPr>
              <a:t>1 – </a:t>
            </a:r>
            <a:r>
              <a:rPr lang="en-GB" sz="2200" dirty="0">
                <a:latin typeface="+mj-lt"/>
              </a:rPr>
              <a:t>Maybe we could start by saying to Katie, you cannot do it </a:t>
            </a:r>
            <a:r>
              <a:rPr lang="en-GB" sz="2200" b="1" dirty="0">
                <a:latin typeface="+mj-lt"/>
              </a:rPr>
              <a:t>Yet! </a:t>
            </a:r>
          </a:p>
          <a:p>
            <a:endParaRPr lang="en-GB" sz="2200" b="1" i="1" dirty="0">
              <a:latin typeface="+mj-lt"/>
            </a:endParaRPr>
          </a:p>
          <a:p>
            <a:r>
              <a:rPr lang="en-GB" sz="2200" b="1" dirty="0">
                <a:latin typeface="+mj-lt"/>
              </a:rPr>
              <a:t>2 – </a:t>
            </a:r>
            <a:r>
              <a:rPr lang="en-GB" sz="2200" dirty="0">
                <a:latin typeface="+mj-lt"/>
              </a:rPr>
              <a:t>Suggest to Katie that she can learn from someone or she can copy an image from another book. </a:t>
            </a:r>
          </a:p>
          <a:p>
            <a:endParaRPr lang="en-GB" sz="2200" dirty="0">
              <a:latin typeface="+mj-lt"/>
            </a:endParaRPr>
          </a:p>
          <a:p>
            <a:r>
              <a:rPr lang="en-GB" sz="2200" b="1" dirty="0">
                <a:latin typeface="+mj-lt"/>
              </a:rPr>
              <a:t>3 – </a:t>
            </a:r>
            <a:r>
              <a:rPr lang="en-GB" sz="2200" dirty="0">
                <a:latin typeface="+mj-lt"/>
              </a:rPr>
              <a:t>Remind her if she never tries then she will never get a chance to improve her drawing skills. </a:t>
            </a:r>
          </a:p>
          <a:p>
            <a:endParaRPr lang="en-GB" sz="2200" dirty="0">
              <a:latin typeface="+mj-lt"/>
            </a:endParaRPr>
          </a:p>
          <a:p>
            <a:r>
              <a:rPr lang="en-GB" sz="2200" b="1" dirty="0">
                <a:latin typeface="+mj-lt"/>
              </a:rPr>
              <a:t>4 – </a:t>
            </a:r>
            <a:r>
              <a:rPr lang="en-GB" sz="2200" dirty="0">
                <a:latin typeface="+mj-lt"/>
              </a:rPr>
              <a:t>It is okay to make mistakes because we can learn from our mistakes.  </a:t>
            </a:r>
          </a:p>
          <a:p>
            <a:endParaRPr lang="en-GB" sz="2200" dirty="0">
              <a:latin typeface="+mj-lt"/>
            </a:endParaRPr>
          </a:p>
          <a:p>
            <a:r>
              <a:rPr lang="en-GB" sz="2200" b="1" dirty="0">
                <a:latin typeface="+mj-lt"/>
              </a:rPr>
              <a:t>5 – </a:t>
            </a:r>
            <a:r>
              <a:rPr lang="en-GB" sz="2200" dirty="0">
                <a:latin typeface="+mj-lt"/>
              </a:rPr>
              <a:t>Finally if she is really stuck she can ask for help from a friend or a teacher. </a:t>
            </a:r>
          </a:p>
        </p:txBody>
      </p:sp>
      <p:pic>
        <p:nvPicPr>
          <p:cNvPr id="12" name="Picture 11">
            <a:extLst>
              <a:ext uri="{FF2B5EF4-FFF2-40B4-BE49-F238E27FC236}">
                <a16:creationId xmlns:a16="http://schemas.microsoft.com/office/drawing/2014/main" id="{7497A2E4-827E-C34A-B888-5D6C6D997804}"/>
              </a:ext>
            </a:extLst>
          </p:cNvPr>
          <p:cNvPicPr>
            <a:picLocks noChangeAspect="1"/>
          </p:cNvPicPr>
          <p:nvPr/>
        </p:nvPicPr>
        <p:blipFill>
          <a:blip r:embed="rId3"/>
          <a:stretch>
            <a:fillRect/>
          </a:stretch>
        </p:blipFill>
        <p:spPr>
          <a:xfrm>
            <a:off x="9574530" y="2743200"/>
            <a:ext cx="922005" cy="1060802"/>
          </a:xfrm>
          <a:prstGeom prst="rect">
            <a:avLst/>
          </a:prstGeom>
        </p:spPr>
      </p:pic>
    </p:spTree>
    <p:extLst>
      <p:ext uri="{BB962C8B-B14F-4D97-AF65-F5344CB8AC3E}">
        <p14:creationId xmlns:p14="http://schemas.microsoft.com/office/powerpoint/2010/main" val="35441959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6720" y="1851454"/>
            <a:ext cx="4524563" cy="2893100"/>
          </a:xfrm>
          <a:prstGeom prst="rect">
            <a:avLst/>
          </a:prstGeom>
          <a:noFill/>
        </p:spPr>
        <p:txBody>
          <a:bodyPr wrap="square" rtlCol="0">
            <a:spAutoFit/>
          </a:bodyPr>
          <a:lstStyle/>
          <a:p>
            <a:r>
              <a:rPr lang="en-GB" sz="2600" dirty="0"/>
              <a:t>Draw a picture of yourself in the mirror. It could be a portrait or it could be of you doing something you love.  </a:t>
            </a:r>
          </a:p>
          <a:p>
            <a:endParaRPr lang="en-GB" sz="2600" dirty="0"/>
          </a:p>
          <a:p>
            <a:r>
              <a:rPr lang="en-GB" sz="2600" dirty="0"/>
              <a:t>Then have a go at answering the questions below. </a:t>
            </a:r>
          </a:p>
        </p:txBody>
      </p:sp>
      <p:sp>
        <p:nvSpPr>
          <p:cNvPr id="5" name="Title 4"/>
          <p:cNvSpPr txBox="1">
            <a:spLocks noGrp="1"/>
          </p:cNvSpPr>
          <p:nvPr>
            <p:ph type="title"/>
          </p:nvPr>
        </p:nvSpPr>
        <p:spPr>
          <a:xfrm>
            <a:off x="594360" y="449029"/>
            <a:ext cx="2985323" cy="877163"/>
          </a:xfrm>
          <a:prstGeom prst="rect">
            <a:avLst/>
          </a:prstGeom>
          <a:noFill/>
        </p:spPr>
        <p:txBody>
          <a:bodyPr wrap="squar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a:t>
            </a:r>
            <a:endParaRPr lang="en-GB" sz="4400" b="1" u="sng" dirty="0"/>
          </a:p>
        </p:txBody>
      </p:sp>
      <p:pic>
        <p:nvPicPr>
          <p:cNvPr id="6" name="Picture 5">
            <a:extLst>
              <a:ext uri="{FF2B5EF4-FFF2-40B4-BE49-F238E27FC236}">
                <a16:creationId xmlns:a16="http://schemas.microsoft.com/office/drawing/2014/main" id="{35A3B588-3990-7144-9A84-1C69591B8BFA}"/>
              </a:ext>
            </a:extLst>
          </p:cNvPr>
          <p:cNvPicPr>
            <a:picLocks noChangeAspect="1"/>
          </p:cNvPicPr>
          <p:nvPr/>
        </p:nvPicPr>
        <p:blipFill rotWithShape="1">
          <a:blip r:embed="rId2"/>
          <a:srcRect l="50612" r="-1"/>
          <a:stretch/>
        </p:blipFill>
        <p:spPr>
          <a:xfrm>
            <a:off x="7018243" y="206982"/>
            <a:ext cx="4075581" cy="58368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645182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1511076" y="1449671"/>
            <a:ext cx="9484170" cy="378565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400" dirty="0">
                <a:latin typeface="+mj-lt"/>
              </a:rPr>
              <a:t>Let’s share our portraits. </a:t>
            </a:r>
          </a:p>
          <a:p>
            <a:endParaRPr lang="en-GB" sz="2400" dirty="0">
              <a:latin typeface="+mj-lt"/>
            </a:endParaRPr>
          </a:p>
          <a:p>
            <a:r>
              <a:rPr lang="en-GB" sz="2400" dirty="0">
                <a:latin typeface="+mj-lt"/>
              </a:rPr>
              <a:t>Are there people who have similar strengths or interests? Is there an opportunity to meet up and share your interests, for example start a Lego club if you enjoy building Lego? </a:t>
            </a:r>
          </a:p>
          <a:p>
            <a:endParaRPr lang="en-GB" sz="2400" dirty="0">
              <a:latin typeface="+mj-lt"/>
            </a:endParaRPr>
          </a:p>
          <a:p>
            <a:r>
              <a:rPr lang="en-GB" sz="2400" dirty="0">
                <a:latin typeface="+mj-lt"/>
              </a:rPr>
              <a:t>Maybe there is a skill you want to improve on. Can you team up with some friends and talk about how you might improve that particular skill. For example, maybe you want to improve your drawing skills, so you can start a drawing club.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464210"/>
            <a:ext cx="1400175" cy="1384265"/>
          </a:xfrm>
          <a:prstGeom prst="ellipse">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36710</TotalTime>
  <Words>682</Words>
  <Application>Microsoft Macintosh PowerPoint</Application>
  <PresentationFormat>Widescreen</PresentationFormat>
  <Paragraphs>65</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Activity</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81</cp:revision>
  <dcterms:created xsi:type="dcterms:W3CDTF">2015-12-16T03:40:36Z</dcterms:created>
  <dcterms:modified xsi:type="dcterms:W3CDTF">2025-11-11T19:45:17Z</dcterms:modified>
</cp:coreProperties>
</file>